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 id="329" r:id="rId63"/>
    <p:sldId id="330" r:id="rId64"/>
    <p:sldId id="331" r:id="rId65"/>
    <p:sldId id="332" r:id="rId66"/>
    <p:sldId id="333" r:id="rId67"/>
    <p:sldId id="334" r:id="rId6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6" autoAdjust="0"/>
    <p:restoredTop sz="95833" autoAdjust="0"/>
  </p:normalViewPr>
  <p:slideViewPr>
    <p:cSldViewPr showGuides="1">
      <p:cViewPr varScale="1">
        <p:scale>
          <a:sx n="105" d="100"/>
          <a:sy n="105" d="100"/>
        </p:scale>
        <p:origin x="672" y="64"/>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2021-06-18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2021-06-18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62</a:t>
            </a:fld>
            <a:endParaRPr lang="en-US"/>
          </a:p>
        </p:txBody>
      </p:sp>
    </p:spTree>
    <p:extLst>
      <p:ext uri="{BB962C8B-B14F-4D97-AF65-F5344CB8AC3E}">
        <p14:creationId xmlns:p14="http://schemas.microsoft.com/office/powerpoint/2010/main" val="1034529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63</a:t>
            </a:fld>
            <a:endParaRPr lang="en-US"/>
          </a:p>
        </p:txBody>
      </p:sp>
    </p:spTree>
    <p:extLst>
      <p:ext uri="{BB962C8B-B14F-4D97-AF65-F5344CB8AC3E}">
        <p14:creationId xmlns:p14="http://schemas.microsoft.com/office/powerpoint/2010/main" val="943989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64</a:t>
            </a:fld>
            <a:endParaRPr lang="en-US"/>
          </a:p>
        </p:txBody>
      </p:sp>
    </p:spTree>
    <p:extLst>
      <p:ext uri="{BB962C8B-B14F-4D97-AF65-F5344CB8AC3E}">
        <p14:creationId xmlns:p14="http://schemas.microsoft.com/office/powerpoint/2010/main" val="408772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65</a:t>
            </a:fld>
            <a:endParaRPr lang="en-US"/>
          </a:p>
        </p:txBody>
      </p:sp>
    </p:spTree>
    <p:extLst>
      <p:ext uri="{BB962C8B-B14F-4D97-AF65-F5344CB8AC3E}">
        <p14:creationId xmlns:p14="http://schemas.microsoft.com/office/powerpoint/2010/main" val="864810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66</a:t>
            </a:fld>
            <a:endParaRPr lang="en-US"/>
          </a:p>
        </p:txBody>
      </p:sp>
    </p:spTree>
    <p:extLst>
      <p:ext uri="{BB962C8B-B14F-4D97-AF65-F5344CB8AC3E}">
        <p14:creationId xmlns:p14="http://schemas.microsoft.com/office/powerpoint/2010/main" val="298783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67</a:t>
            </a:fld>
            <a:endParaRPr lang="en-US"/>
          </a:p>
        </p:txBody>
      </p:sp>
    </p:spTree>
    <p:extLst>
      <p:ext uri="{BB962C8B-B14F-4D97-AF65-F5344CB8AC3E}">
        <p14:creationId xmlns:p14="http://schemas.microsoft.com/office/powerpoint/2010/main" val="19171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tom.io/" TargetMode="External"/><Relationship Id="rId7" Type="http://schemas.openxmlformats.org/officeDocument/2006/relationships/hyperlink" Target="http://www.liclipse.com/" TargetMode="External"/><Relationship Id="rId2" Type="http://schemas.openxmlformats.org/officeDocument/2006/relationships/hyperlink" Target="http://notepad-plus-plus.org/"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jetbrains.com/pycharm/" TargetMode="External"/><Relationship Id="rId4" Type="http://schemas.openxmlformats.org/officeDocument/2006/relationships/hyperlink" Target="http://www.sublimetext.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www.vtk.org/doc/release/7.1/html/classes.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doc.qt.io/qt-5.10/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2/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app.assembla.com/spaces/slicerrt/subversion/source/HEAD/trunk"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hyperlink" Target="http://www.qt.io/"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doc.qt.io/qt-4.8/classes.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vtk.org/"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www.vtk.org/doc/release/6.2/html/classes.html" TargetMode="External"/><Relationship Id="rId4" Type="http://schemas.openxmlformats.org/officeDocument/2006/relationships/hyperlink" Target="http://www.vtk.org/doc/release/6.3/html/classes.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www.itk.org/"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www.na-mic.org/Wiki/images/a/a7/SimpleITK_with_Slicer_HansJohnson.pdf" TargetMode="External"/><Relationship Id="rId5" Type="http://schemas.openxmlformats.org/officeDocument/2006/relationships/hyperlink" Target="http://www.itk.org/SimpleITKDoxygen/html/classes.html" TargetMode="External"/><Relationship Id="rId4" Type="http://schemas.openxmlformats.org/officeDocument/2006/relationships/hyperlink" Target="http://www.simpleitk.org/"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www.commontk.org/"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www.commontk.org/docs/html/classes.htm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docs.scipy.org/doc/numpy/referenc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www.slicer.org/doc/html/classe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04799" y="1295400"/>
            <a:ext cx="845820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b="1" dirty="0">
                <a:latin typeface="Miriam Fixed" pitchFamily="49" charset="-79"/>
                <a:cs typeface="Miriam Fixed" pitchFamily="49" charset="-79"/>
              </a:rPr>
              <a:t>module = </a:t>
            </a:r>
            <a:r>
              <a:rPr lang="en-CA" b="1" dirty="0" err="1">
                <a:latin typeface="Miriam Fixed" pitchFamily="49" charset="-79"/>
                <a:cs typeface="Miriam Fixed" pitchFamily="49" charset="-79"/>
              </a:rPr>
              <a:t>slicer.modules.volumes</a:t>
            </a:r>
            <a:endParaRPr lang="en-CA" dirty="0"/>
          </a:p>
          <a:p>
            <a:r>
              <a:rPr lang="en-CA" dirty="0"/>
              <a:t>Stores module name, description, icon, etc.</a:t>
            </a:r>
          </a:p>
          <a:p>
            <a:r>
              <a:rPr lang="en-CA" dirty="0"/>
              <a:t>Creates and holds a reference to logic and widget:</a:t>
            </a:r>
          </a:p>
          <a:p>
            <a:pPr lvl="1"/>
            <a:r>
              <a:rPr lang="en-CA" sz="2000" dirty="0"/>
              <a:t>Loadable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module.logic</a:t>
            </a:r>
            <a:r>
              <a:rPr lang="en-CA" sz="2000" dirty="0">
                <a:latin typeface="Consolas" panose="020B0609020204030204" pitchFamily="49" charset="0"/>
                <a:cs typeface="Miriam Fixed" pitchFamily="49" charset="-79"/>
              </a:rPr>
              <a:t>()</a:t>
            </a:r>
          </a:p>
          <a:p>
            <a:pPr lvl="1"/>
            <a:r>
              <a:rPr lang="en-CA" sz="2000" dirty="0"/>
              <a:t>Python scripted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().self()</a:t>
            </a:r>
          </a:p>
          <a:p>
            <a:pPr marL="1200150" lvl="1" indent="-338138">
              <a:buNone/>
            </a:pPr>
            <a:r>
              <a:rPr lang="en-CA" sz="2000" dirty="0">
                <a:latin typeface="Consolas" panose="020B0609020204030204" pitchFamily="49" charset="0"/>
                <a:cs typeface="Miriam Fixed" pitchFamily="49" charset="-79"/>
              </a:rPr>
              <a:t>logic = </a:t>
            </a:r>
            <a:r>
              <a:rPr lang="en-CA" sz="2000" dirty="0" err="1">
                <a:solidFill>
                  <a:schemeClr val="accent6">
                    <a:lumMod val="75000"/>
                  </a:schemeClr>
                </a:solidFill>
                <a:latin typeface="Consolas" panose="020B0609020204030204" pitchFamily="49" charset="0"/>
                <a:cs typeface="Miriam Fixed" pitchFamily="49" charset="-79"/>
              </a:rPr>
              <a:t>widget.logic</a:t>
            </a:r>
            <a:r>
              <a:rPr lang="en-CA" sz="2000" dirty="0">
                <a:solidFill>
                  <a:schemeClr val="accent6">
                    <a:lumMod val="75000"/>
                  </a:schemeClr>
                </a:solidFill>
                <a:latin typeface="Consolas" panose="020B0609020204030204" pitchFamily="49" charset="0"/>
                <a:cs typeface="Miriam Fixed" pitchFamily="49" charset="-79"/>
              </a:rPr>
              <a:t>  </a:t>
            </a:r>
            <a:r>
              <a:rPr lang="en-CA" sz="1600" dirty="0">
                <a:solidFill>
                  <a:schemeClr val="accent6">
                    <a:lumMod val="75000"/>
                  </a:schemeClr>
                </a:solidFill>
                <a:latin typeface="Consolas" panose="020B0609020204030204" pitchFamily="49" charset="0"/>
                <a:cs typeface="Miriam Fixed" pitchFamily="49" charset="-79"/>
              </a:rPr>
              <a:t># only for passive scripted modules</a:t>
            </a:r>
            <a:endParaRPr lang="en-CA" sz="2000" dirty="0">
              <a:solidFill>
                <a:schemeClr val="accent6">
                  <a:lumMod val="75000"/>
                </a:schemeClr>
              </a:solidFill>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600"/>
            <a:ext cx="7696199" cy="1960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solidFill>
                  <a:schemeClr val="accent6">
                    <a:lumMod val="75000"/>
                  </a:schemeClr>
                </a:solidFill>
              </a:rPr>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Create logic object in the Widget class. This is the simplest and most commonly used (used in the scripted module </a:t>
            </a:r>
            <a:r>
              <a:rPr lang="en-CA" sz="1600" dirty="0" err="1">
                <a:solidFill>
                  <a:schemeClr val="accent6">
                    <a:lumMod val="75000"/>
                  </a:schemeClr>
                </a:solidFill>
              </a:rPr>
              <a:t>templat</a:t>
            </a:r>
            <a:r>
              <a:rPr lang="en-CA" sz="1600" dirty="0">
                <a:solidFill>
                  <a:schemeClr val="accent6">
                    <a:lumMod val="75000"/>
                  </a:schemeClr>
                </a:solidFill>
              </a:rPr>
              <a:t>). If other modules need to access the logic, they instantiate the other module’s logic (see </a:t>
            </a:r>
            <a:r>
              <a:rPr lang="en-CA" sz="1600" dirty="0">
                <a:solidFill>
                  <a:schemeClr val="accent6">
                    <a:lumMod val="75000"/>
                  </a:schemeClr>
                </a:solidFill>
                <a:hlinkClick r:id="rId3"/>
              </a:rPr>
              <a:t>example</a:t>
            </a:r>
            <a:r>
              <a:rPr lang="en-CA" sz="1600" dirty="0">
                <a:solidFill>
                  <a:schemeClr val="accent6">
                    <a:lumMod val="75000"/>
                  </a:schemeClr>
                </a:solidFill>
              </a:rPr>
              <a:t>).</a:t>
            </a:r>
          </a:p>
          <a:p>
            <a:pPr>
              <a:buFontTx/>
              <a:buChar char="-"/>
            </a:pPr>
            <a:r>
              <a:rPr lang="en-CA" sz="1600" dirty="0">
                <a:solidFill>
                  <a:schemeClr val="accent6">
                    <a:lumMod val="75000"/>
                  </a:schemeClr>
                </a:solidFill>
              </a:rPr>
              <a:t>Option B: Create logic object on </a:t>
            </a:r>
            <a:r>
              <a:rPr lang="en-CA" sz="1600" i="1" dirty="0" err="1">
                <a:solidFill>
                  <a:schemeClr val="accent6">
                    <a:lumMod val="75000"/>
                  </a:schemeClr>
                </a:solidFill>
              </a:rPr>
              <a:t>startupCompleted</a:t>
            </a:r>
            <a:r>
              <a:rPr lang="en-CA" sz="1600" i="1" dirty="0">
                <a:solidFill>
                  <a:schemeClr val="accent6">
                    <a:lumMod val="75000"/>
                  </a:schemeClr>
                </a:solidFill>
              </a:rPr>
              <a:t>() </a:t>
            </a:r>
            <a:r>
              <a:rPr lang="en-CA" sz="1600" dirty="0">
                <a:solidFill>
                  <a:schemeClr val="accent6">
                    <a:lumMod val="75000"/>
                  </a:schemeClr>
                </a:solidFill>
              </a:rPr>
              <a:t>signal and store it in the module class. This is only necessary if only one logic instance is allowed in the application. For example, this is the case when the logic observes the scene and reacts to changes, modifies nodes automatically – because in this case having multiple logics could interfere with each other.</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9144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the widget’s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widget class</a:t>
            </a:r>
          </a:p>
          <a:p>
            <a:r>
              <a:rPr lang="en-CA" sz="2800" dirty="0"/>
              <a:t>Logic may be instantiated many times (to access utility functions inside)</a:t>
            </a:r>
          </a:p>
          <a:p>
            <a:r>
              <a:rPr lang="en-CA" sz="2800" dirty="0"/>
              <a:t>Logic may observe nodes: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1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sp>
        <p:nvSpPr>
          <p:cNvPr id="4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97905" y="1039633"/>
            <a:ext cx="6748188" cy="4778734"/>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3317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571" y="14132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5"/>
          <a:stretch>
            <a:fillRect/>
          </a:stretch>
        </p:blipFill>
        <p:spPr>
          <a:xfrm>
            <a:off x="2492086" y="2630448"/>
            <a:ext cx="4408265" cy="2282851"/>
          </a:xfrm>
          <a:prstGeom prst="rect">
            <a:avLst/>
          </a:prstGeom>
        </p:spPr>
      </p:pic>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Windows-only: </a:t>
            </a:r>
            <a:r>
              <a:rPr lang="en-CA" b="1" dirty="0">
                <a:hlinkClick r:id="rId2"/>
              </a:rPr>
              <a:t>Notepad++</a:t>
            </a:r>
            <a:r>
              <a:rPr lang="en-CA" dirty="0"/>
              <a:t>, Mac-only: </a:t>
            </a:r>
            <a:r>
              <a:rPr lang="en-CA" dirty="0" err="1"/>
              <a:t>Xcode</a:t>
            </a:r>
            <a:br>
              <a:rPr lang="en-CA" dirty="0"/>
            </a:br>
            <a:r>
              <a:rPr lang="en-CA" dirty="0"/>
              <a:t>Cross-platform: </a:t>
            </a:r>
            <a:r>
              <a:rPr lang="en-CA" dirty="0">
                <a:hlinkClick r:id="rId3"/>
              </a:rPr>
              <a:t>Atom</a:t>
            </a:r>
            <a:r>
              <a:rPr lang="en-CA" dirty="0"/>
              <a:t>, </a:t>
            </a:r>
            <a:r>
              <a:rPr lang="en-CA" dirty="0">
                <a:hlinkClick r:id="rId4"/>
              </a:rPr>
              <a:t>Sublime Text</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6"/>
              </a:rPr>
              <a:t>Visual Studio Code</a:t>
            </a:r>
            <a:r>
              <a:rPr lang="en-CA" dirty="0"/>
              <a:t>, </a:t>
            </a:r>
            <a:r>
              <a:rPr lang="en-CA" dirty="0">
                <a:hlinkClick r:id="rId7"/>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17761" y="4636004"/>
            <a:ext cx="2057400" cy="156210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6" name="Picture 5"/>
          <p:cNvPicPr>
            <a:picLocks noChangeAspect="1"/>
          </p:cNvPicPr>
          <p:nvPr/>
        </p:nvPicPr>
        <p:blipFill>
          <a:blip r:embed="rId4"/>
          <a:stretch>
            <a:fillRect/>
          </a:stretch>
        </p:blipFill>
        <p:spPr>
          <a:xfrm>
            <a:off x="533400" y="1093170"/>
            <a:ext cx="3333750" cy="271029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388" y="134370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3437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267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 name="Picture 3"/>
          <p:cNvPicPr>
            <a:picLocks noChangeAspect="1"/>
          </p:cNvPicPr>
          <p:nvPr/>
        </p:nvPicPr>
        <p:blipFill>
          <a:blip r:embed="rId6"/>
          <a:stretch>
            <a:fillRect/>
          </a:stretch>
        </p:blipFill>
        <p:spPr>
          <a:xfrm>
            <a:off x="4964383" y="799411"/>
            <a:ext cx="3343275" cy="3162300"/>
          </a:xfrm>
          <a:prstGeom prst="rect">
            <a:avLst/>
          </a:prstGeom>
          <a:ln>
            <a:noFill/>
          </a:ln>
          <a:effectLst>
            <a:outerShdw blurRad="292100" dist="139700" dir="2700000" algn="tl" rotWithShape="0">
              <a:srgbClr val="333333">
                <a:alpha val="65000"/>
              </a:srgbClr>
            </a:outerShdw>
          </a:effectLst>
        </p:spPr>
      </p:pic>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423" y="358415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574" y="58075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48400" y="3126210"/>
            <a:ext cx="2626005" cy="305394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593896" y="1026009"/>
            <a:ext cx="2028825" cy="125730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4"/>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566991"/>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381" y="56924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
        <p:nvSpPr>
          <p:cNvPr id="3" name="Speech Bubble: Rectangle 2">
            <a:extLst>
              <a:ext uri="{FF2B5EF4-FFF2-40B4-BE49-F238E27FC236}">
                <a16:creationId xmlns:a16="http://schemas.microsoft.com/office/drawing/2014/main" id="{9A75C811-1E31-49D0-91C5-596630FFE916}"/>
              </a:ext>
            </a:extLst>
          </p:cNvPr>
          <p:cNvSpPr/>
          <p:nvPr/>
        </p:nvSpPr>
        <p:spPr>
          <a:xfrm>
            <a:off x="6781800" y="304800"/>
            <a:ext cx="2160535" cy="593888"/>
          </a:xfrm>
          <a:prstGeom prst="wedgeRectCallout">
            <a:avLst>
              <a:gd name="adj1" fmla="val 2894"/>
              <a:gd name="adj2" fmla="val 187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Choose “scripted” in recent Slicer-4.11 and later versions</a:t>
            </a:r>
            <a:endParaRPr lang="en-CA" sz="1200" dirty="0"/>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pic>
        <p:nvPicPr>
          <p:cNvPr id="6" name="Picture 5"/>
          <p:cNvPicPr>
            <a:picLocks noChangeAspect="1"/>
          </p:cNvPicPr>
          <p:nvPr/>
        </p:nvPicPr>
        <p:blipFill rotWithShape="1">
          <a:blip r:embed="rId2"/>
          <a:srcRect t="-1" b="67508"/>
          <a:stretch/>
        </p:blipFill>
        <p:spPr>
          <a:xfrm>
            <a:off x="1865325" y="1676401"/>
            <a:ext cx="5337149" cy="1828800"/>
          </a:xfrm>
          <a:prstGeom prst="rect">
            <a:avLst/>
          </a:prstGeom>
          <a:ln>
            <a:noFill/>
          </a:ln>
          <a:effectLst>
            <a:outerShdw blurRad="292100" dist="139700" dir="2700000" algn="tl" rotWithShape="0">
              <a:srgbClr val="333333">
                <a:alpha val="65000"/>
              </a:srgbClr>
            </a:outerShdw>
          </a:effectLst>
        </p:spPr>
      </p:pic>
      <p:sp>
        <p:nvSpPr>
          <p:cNvPr id="16"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In Application Settings</a:t>
            </a:r>
          </a:p>
          <a:p>
            <a:endParaRPr lang="en-CA" dirty="0"/>
          </a:p>
          <a:p>
            <a:endParaRPr lang="en-CA" dirty="0"/>
          </a:p>
          <a:p>
            <a:endParaRPr lang="en-CA" dirty="0"/>
          </a:p>
          <a:p>
            <a:endParaRPr lang="en-CA" dirty="0"/>
          </a:p>
          <a:p>
            <a:r>
              <a:rPr lang="en-CA" dirty="0"/>
              <a:t>You can add by </a:t>
            </a:r>
            <a:r>
              <a:rPr lang="en-CA" dirty="0" err="1"/>
              <a:t>drag&amp;drop</a:t>
            </a:r>
            <a:endParaRPr lang="en-CA" dirty="0"/>
          </a:p>
          <a:p>
            <a:pPr lvl="1"/>
            <a:r>
              <a:rPr lang="en-CA" dirty="0"/>
              <a:t>But you don’t need to because checking the “Add selected module to search paths” checkbox did it for you</a:t>
            </a:r>
          </a:p>
        </p:txBody>
      </p:sp>
      <p:sp>
        <p:nvSpPr>
          <p:cNvPr id="17" name="Right Arrow 16"/>
          <p:cNvSpPr/>
          <p:nvPr/>
        </p:nvSpPr>
        <p:spPr bwMode="auto">
          <a:xfrm flipH="1">
            <a:off x="5562600" y="3021014"/>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62757" y="1143000"/>
            <a:ext cx="3371685" cy="482330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496" y="558772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614" y="14330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4368299" y="1658903"/>
            <a:ext cx="4582306" cy="375569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776" y="3962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962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sp>
        <p:nvSpPr>
          <p:cNvPr id="5" name="Content Placeholder 2"/>
          <p:cNvSpPr txBox="1">
            <a:spLocks/>
          </p:cNvSpPr>
          <p:nvPr/>
        </p:nvSpPr>
        <p:spPr bwMode="auto">
          <a:xfrm>
            <a:off x="304800" y="914400"/>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markups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Markups,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10" name="Picture 9"/>
          <p:cNvPicPr>
            <a:picLocks noChangeAspect="1"/>
          </p:cNvPicPr>
          <p:nvPr/>
        </p:nvPicPr>
        <p:blipFill>
          <a:blip r:embed="rId2"/>
          <a:stretch>
            <a:fillRect/>
          </a:stretch>
        </p:blipFill>
        <p:spPr>
          <a:xfrm>
            <a:off x="5306232" y="1149057"/>
            <a:ext cx="2171700" cy="166687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033" y="148495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02" y="148495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and press mouse button in an empty area in the top-level widget, move the mouse over the MRML widget, and release the mouse button; then select the signal and slot</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pic>
        <p:nvPicPr>
          <p:cNvPr id="9" name="Picture 8">
            <a:extLst>
              <a:ext uri="{FF2B5EF4-FFF2-40B4-BE49-F238E27FC236}">
                <a16:creationId xmlns:a16="http://schemas.microsoft.com/office/drawing/2014/main" id="{6F8E0204-F7C2-4DC0-AA94-313B32947701}"/>
              </a:ext>
            </a:extLst>
          </p:cNvPr>
          <p:cNvPicPr>
            <a:picLocks noChangeAspect="1"/>
          </p:cNvPicPr>
          <p:nvPr/>
        </p:nvPicPr>
        <p:blipFill>
          <a:blip r:embed="rId3"/>
          <a:stretch>
            <a:fillRect/>
          </a:stretch>
        </p:blipFill>
        <p:spPr>
          <a:xfrm>
            <a:off x="3124199" y="1385899"/>
            <a:ext cx="2494173" cy="1966901"/>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026" y="195757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99" y="285594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75318" y="4114800"/>
            <a:ext cx="1792812" cy="2071553"/>
          </a:xfrm>
          <a:prstGeom prst="rect">
            <a:avLst/>
          </a:prstGeom>
        </p:spPr>
      </p:pic>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677656"/>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dirty="0">
                <a:latin typeface="Consolas" panose="020B0609020204030204" pitchFamily="49" charset="0"/>
                <a:cs typeface="Miriam Fixed" panose="020B0509050101010101" pitchFamily="49" charset="-79"/>
              </a:rPr>
              <a:t>(self):</a:t>
            </a: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showResult</a:t>
            </a:r>
            <a:r>
              <a:rPr lang="en-CA" sz="1400" b="1" dirty="0">
                <a:latin typeface="Consolas" panose="020B0609020204030204" pitchFamily="49" charset="0"/>
                <a:cs typeface="Miriam Fixed" panose="020B0509050101010101" pitchFamily="49" charset="-79"/>
              </a:rPr>
              <a:t>=False)</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762000"/>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4719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533400"/>
            <a:ext cx="8534400" cy="12175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checkbox text</a:t>
            </a:r>
            <a:br>
              <a:rPr lang="en-CA" sz="2000" dirty="0"/>
            </a:br>
            <a:r>
              <a:rPr lang="en-CA" sz="2000" dirty="0"/>
              <a:t>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75661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711075"/>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079775"/>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900" dirty="0"/>
          </a:p>
          <a:p>
            <a:endParaRPr lang="en-CA" sz="400" dirty="0"/>
          </a:p>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5240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23212773"/>
              </p:ext>
            </p:extLst>
          </p:nvPr>
        </p:nvGraphicFramePr>
        <p:xfrm>
          <a:off x="381000" y="1381760"/>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https://docs.python.org/2/index.html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http://www.vtk.org/doc/release/7.1/html/classes.html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http://doc.qt.io/qt-5.10/classes.html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9144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43400594"/>
              </p:ext>
            </p:extLst>
          </p:nvPr>
        </p:nvGraphicFramePr>
        <p:xfrm>
          <a:off x="381000" y="4333239"/>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8862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 </a:t>
            </a:r>
            <a:r>
              <a:rPr lang="en-US" dirty="0">
                <a:hlinkClick r:id="rId6"/>
              </a:rPr>
              <a:t>https://app.assembla.com/spaces/slicerrt/subversion/source/HEAD/trunk</a:t>
            </a:r>
            <a:endParaRPr lang="en-US" dirty="0"/>
          </a:p>
          <a:p>
            <a:pPr lvl="1"/>
            <a:endParaRPr lang="en-CA"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p:spPr>
      </p:pic>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4478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http://www.qt.io</a:t>
            </a:r>
            <a:endParaRPr lang="en-CA" sz="2800" dirty="0"/>
          </a:p>
          <a:p>
            <a:r>
              <a:rPr lang="en-CA" sz="2800" dirty="0"/>
              <a:t>Slicer uses version 4.8.6</a:t>
            </a:r>
          </a:p>
          <a:p>
            <a:r>
              <a:rPr lang="en-CA" sz="2800" dirty="0"/>
              <a:t>Features</a:t>
            </a:r>
          </a:p>
          <a:p>
            <a:pPr lvl="1"/>
            <a:r>
              <a:rPr lang="en-CA" sz="2400" dirty="0"/>
              <a:t>User interface</a:t>
            </a:r>
          </a:p>
          <a:p>
            <a:pPr lvl="1"/>
            <a:r>
              <a:rPr lang="en-CA" sz="2400" dirty="0"/>
              <a:t>Run-time control (signal-slot mechanism)</a:t>
            </a:r>
          </a:p>
          <a:p>
            <a:r>
              <a:rPr lang="en-CA" sz="2800" dirty="0"/>
              <a:t>Class list (bible)</a:t>
            </a:r>
            <a:br>
              <a:rPr lang="en-CA" sz="2800" dirty="0"/>
            </a:br>
            <a:r>
              <a:rPr lang="en-CA" sz="2400" dirty="0">
                <a:hlinkClick r:id="rId4"/>
              </a:rPr>
              <a:t>http://doc.qt.io/qt-4.8/classes.html</a:t>
            </a:r>
            <a:br>
              <a:rPr lang="en-CA" sz="2400" dirty="0">
                <a:hlinkClick r:id="rId4"/>
              </a:rPr>
            </a:br>
            <a:r>
              <a:rPr lang="en-CA" sz="2400" dirty="0" err="1"/>
              <a:t>Qt</a:t>
            </a:r>
            <a:r>
              <a:rPr lang="en-CA" sz="2400" dirty="0"/>
              <a:t> Assistant (desktop application)</a:t>
            </a:r>
            <a:endParaRPr lang="en-CA" sz="2800" dirty="0"/>
          </a:p>
        </p:txBody>
      </p:sp>
      <p:sp>
        <p:nvSpPr>
          <p:cNvPr id="5" name="Title 1"/>
          <p:cNvSpPr txBox="1">
            <a:spLocks/>
          </p:cNvSpPr>
          <p:nvPr/>
        </p:nvSpPr>
        <p:spPr bwMode="auto">
          <a:xfrm>
            <a:off x="457200" y="0"/>
            <a:ext cx="82296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Qt</a:t>
            </a:r>
            <a:endParaRPr lang="en-CA" b="1" dirty="0">
              <a:solidFill>
                <a:schemeClr val="tx2"/>
              </a:solidFill>
            </a:endParaRPr>
          </a:p>
        </p:txBody>
      </p:sp>
    </p:spTree>
    <p:extLst>
      <p:ext uri="{BB962C8B-B14F-4D97-AF65-F5344CB8AC3E}">
        <p14:creationId xmlns:p14="http://schemas.microsoft.com/office/powerpoint/2010/main" val="180679821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6764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http://www.vtk.org</a:t>
            </a:r>
            <a:r>
              <a:rPr lang="en-CA" sz="2400" dirty="0"/>
              <a:t> </a:t>
            </a:r>
            <a:endParaRPr lang="en-CA" sz="2800" dirty="0"/>
          </a:p>
          <a:p>
            <a:r>
              <a:rPr lang="en-CA" sz="2800" dirty="0"/>
              <a:t>Slicer uses version 6.3.0</a:t>
            </a:r>
          </a:p>
          <a:p>
            <a:r>
              <a:rPr lang="en-CA" sz="2800" dirty="0"/>
              <a:t>Features</a:t>
            </a:r>
          </a:p>
          <a:p>
            <a:pPr lvl="1"/>
            <a:r>
              <a:rPr lang="en-CA" sz="2400" dirty="0"/>
              <a:t>Visualization</a:t>
            </a:r>
          </a:p>
          <a:p>
            <a:pPr lvl="1"/>
            <a:r>
              <a:rPr lang="en-CA" sz="2400" dirty="0"/>
              <a:t>Data handling</a:t>
            </a:r>
          </a:p>
          <a:p>
            <a:pPr lvl="1"/>
            <a:r>
              <a:rPr lang="en-CA" sz="2400" dirty="0"/>
              <a:t>Simple image processing functions</a:t>
            </a:r>
          </a:p>
          <a:p>
            <a:r>
              <a:rPr lang="en-CA" sz="2800" dirty="0"/>
              <a:t>Class list (your bible when you use the API)</a:t>
            </a:r>
            <a:br>
              <a:rPr lang="en-CA" sz="2800" dirty="0"/>
            </a:br>
            <a:r>
              <a:rPr lang="en-CA" sz="2400" dirty="0">
                <a:hlinkClick r:id="rId4"/>
              </a:rPr>
              <a:t>http://www.vtk.org/doc/release/6.3/html/classes.html</a:t>
            </a:r>
            <a:r>
              <a:rPr lang="en-CA" sz="2400" dirty="0">
                <a:hlinkClick r:id="rId5"/>
              </a:rPr>
              <a:t> </a:t>
            </a:r>
            <a:endParaRPr lang="en-CA" sz="2000" dirty="0"/>
          </a:p>
        </p:txBody>
      </p:sp>
      <p:sp>
        <p:nvSpPr>
          <p:cNvPr id="5" name="Title 1"/>
          <p:cNvSpPr txBox="1">
            <a:spLocks/>
          </p:cNvSpPr>
          <p:nvPr/>
        </p:nvSpPr>
        <p:spPr bwMode="auto">
          <a:xfrm>
            <a:off x="457200" y="0"/>
            <a:ext cx="82296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VTK</a:t>
            </a:r>
            <a:br>
              <a:rPr lang="en-CA" b="1" dirty="0">
                <a:solidFill>
                  <a:schemeClr val="tx2"/>
                </a:solidFill>
              </a:rPr>
            </a:br>
            <a:r>
              <a:rPr lang="en-CA" b="1" dirty="0">
                <a:solidFill>
                  <a:schemeClr val="tx2"/>
                </a:solidFill>
              </a:rPr>
              <a:t>Visualization Toolkit (by </a:t>
            </a:r>
            <a:r>
              <a:rPr lang="en-CA" b="1" dirty="0" err="1">
                <a:solidFill>
                  <a:schemeClr val="tx2"/>
                </a:solidFill>
              </a:rPr>
              <a:t>Kitware</a:t>
            </a:r>
            <a:r>
              <a:rPr lang="en-CA" b="1">
                <a:solidFill>
                  <a:schemeClr val="tx2"/>
                </a:solidFill>
              </a:rPr>
              <a:t>)</a:t>
            </a:r>
            <a:endParaRPr lang="en-CA" b="1" dirty="0">
              <a:solidFill>
                <a:schemeClr val="tx2"/>
              </a:solidFill>
            </a:endParaRPr>
          </a:p>
        </p:txBody>
      </p:sp>
    </p:spTree>
    <p:extLst>
      <p:ext uri="{BB962C8B-B14F-4D97-AF65-F5344CB8AC3E}">
        <p14:creationId xmlns:p14="http://schemas.microsoft.com/office/powerpoint/2010/main" val="256212302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64</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6002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http://www.itk.org</a:t>
            </a:r>
            <a:r>
              <a:rPr lang="en-US" sz="2400" dirty="0"/>
              <a:t>, </a:t>
            </a:r>
            <a:r>
              <a:rPr lang="en-US" sz="2400" dirty="0">
                <a:hlinkClick r:id="rId4"/>
              </a:rPr>
              <a:t>http://www.simpleitk.org</a:t>
            </a:r>
            <a:endParaRPr lang="en-US" sz="2400" dirty="0"/>
          </a:p>
          <a:p>
            <a:r>
              <a:rPr lang="en-US" sz="2800" dirty="0"/>
              <a:t>Slicer uses version 4.10.0</a:t>
            </a:r>
          </a:p>
          <a:p>
            <a:r>
              <a:rPr lang="en-US" sz="2800" dirty="0"/>
              <a:t>Features: Complex image processing functions for segmentation, registration, etc.</a:t>
            </a:r>
          </a:p>
          <a:p>
            <a:r>
              <a:rPr lang="en-US" sz="2800" dirty="0"/>
              <a:t>Class list (bible) for </a:t>
            </a:r>
            <a:r>
              <a:rPr lang="en-US" sz="2800" dirty="0" err="1"/>
              <a:t>SimpleITK</a:t>
            </a:r>
            <a:r>
              <a:rPr lang="en-US" sz="2800" dirty="0"/>
              <a:t>: </a:t>
            </a:r>
            <a:r>
              <a:rPr lang="en-US" sz="2400" dirty="0">
                <a:hlinkClick r:id="rId5"/>
              </a:rPr>
              <a:t>http://www.itk.org/SimpleITKDoxygen/html/classes.html</a:t>
            </a:r>
            <a:r>
              <a:rPr lang="en-US" sz="2400" dirty="0"/>
              <a:t> </a:t>
            </a:r>
          </a:p>
          <a:p>
            <a:r>
              <a:rPr lang="en-US" sz="2800" dirty="0"/>
              <a:t>Tutorial:</a:t>
            </a:r>
            <a:br>
              <a:rPr lang="en-US" sz="2800" dirty="0"/>
            </a:br>
            <a:r>
              <a:rPr lang="en-US" sz="2400" dirty="0">
                <a:hlinkClick r:id="rId6"/>
              </a:rPr>
              <a:t>http://www.na-mic.org/Wiki/images/a/a7/</a:t>
            </a:r>
            <a:br>
              <a:rPr lang="en-US" sz="2400" dirty="0">
                <a:hlinkClick r:id="rId6"/>
              </a:rPr>
            </a:br>
            <a:r>
              <a:rPr lang="en-US" sz="2400" dirty="0">
                <a:hlinkClick r:id="rId6"/>
              </a:rPr>
              <a:t>SimpleITK_with_Slicer_HansJohnson.pdf</a:t>
            </a:r>
            <a:r>
              <a:rPr lang="en-US" sz="2400" dirty="0"/>
              <a:t> </a:t>
            </a:r>
            <a:br>
              <a:rPr lang="en-US" sz="2800" dirty="0"/>
            </a:br>
            <a:endParaRPr lang="en-US" sz="2800" dirty="0"/>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ITK / </a:t>
            </a:r>
            <a:r>
              <a:rPr lang="en-CA" b="1" dirty="0" err="1">
                <a:solidFill>
                  <a:schemeClr val="tx2"/>
                </a:solidFill>
              </a:rPr>
              <a:t>SimpleITK</a:t>
            </a:r>
            <a:br>
              <a:rPr lang="en-CA" b="1" dirty="0">
                <a:solidFill>
                  <a:schemeClr val="tx2"/>
                </a:solidFill>
              </a:rPr>
            </a:br>
            <a:r>
              <a:rPr lang="en-CA" b="1" dirty="0">
                <a:solidFill>
                  <a:schemeClr val="tx2"/>
                </a:solidFill>
              </a:rPr>
              <a:t>Insight Toolkit (by </a:t>
            </a:r>
            <a:r>
              <a:rPr lang="en-CA" b="1" dirty="0" err="1">
                <a:solidFill>
                  <a:schemeClr val="tx2"/>
                </a:solidFill>
              </a:rPr>
              <a:t>Kitware</a:t>
            </a:r>
            <a:r>
              <a:rPr lang="en-CA" b="1" dirty="0">
                <a:solidFill>
                  <a:schemeClr val="tx2"/>
                </a:solidFill>
              </a:rPr>
              <a:t>)</a:t>
            </a:r>
          </a:p>
        </p:txBody>
      </p:sp>
    </p:spTree>
    <p:extLst>
      <p:ext uri="{BB962C8B-B14F-4D97-AF65-F5344CB8AC3E}">
        <p14:creationId xmlns:p14="http://schemas.microsoft.com/office/powerpoint/2010/main" val="177308782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877291"/>
            <a:ext cx="8153400" cy="4017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http://www.commontk.org</a:t>
            </a:r>
            <a:r>
              <a:rPr lang="en-US" sz="2400" dirty="0"/>
              <a:t> </a:t>
            </a:r>
          </a:p>
          <a:p>
            <a:r>
              <a:rPr lang="en-US" sz="2800" dirty="0"/>
              <a:t>No releases, Slicer uses trunk</a:t>
            </a:r>
          </a:p>
          <a:p>
            <a:r>
              <a:rPr lang="en-US" sz="2800" dirty="0"/>
              <a:t>Features</a:t>
            </a:r>
          </a:p>
          <a:p>
            <a:pPr lvl="1"/>
            <a:r>
              <a:rPr lang="en-US" sz="2400" dirty="0"/>
              <a:t>User interface elements used in medical imaging</a:t>
            </a:r>
          </a:p>
          <a:p>
            <a:pPr lvl="1"/>
            <a:r>
              <a:rPr lang="en-US" sz="2400" dirty="0"/>
              <a:t>DICOM interface</a:t>
            </a:r>
          </a:p>
          <a:p>
            <a:r>
              <a:rPr lang="en-US" sz="2800" dirty="0"/>
              <a:t>Class list (bible):</a:t>
            </a:r>
            <a:br>
              <a:rPr lang="en-US" sz="2800" dirty="0"/>
            </a:br>
            <a:r>
              <a:rPr lang="en-US" sz="2400" dirty="0">
                <a:hlinkClick r:id="rId4"/>
              </a:rPr>
              <a:t>http://www.commontk.org/docs/html/classes.html</a:t>
            </a:r>
            <a:r>
              <a:rPr lang="en-US" sz="2400" dirty="0"/>
              <a:t> </a:t>
            </a:r>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CTK</a:t>
            </a:r>
            <a:br>
              <a:rPr lang="en-CA" b="1" dirty="0">
                <a:solidFill>
                  <a:schemeClr val="tx2"/>
                </a:solidFill>
              </a:rPr>
            </a:br>
            <a:r>
              <a:rPr lang="en-CA" b="1" dirty="0">
                <a:solidFill>
                  <a:schemeClr val="tx2"/>
                </a:solidFill>
              </a:rPr>
              <a:t>Common Toolkit</a:t>
            </a:r>
          </a:p>
        </p:txBody>
      </p:sp>
    </p:spTree>
    <p:extLst>
      <p:ext uri="{BB962C8B-B14F-4D97-AF65-F5344CB8AC3E}">
        <p14:creationId xmlns:p14="http://schemas.microsoft.com/office/powerpoint/2010/main" val="101407020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66</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CA" sz="2400" dirty="0">
                <a:hlinkClick r:id="rId3"/>
              </a:rPr>
              <a:t>http://www.numpy.org</a:t>
            </a:r>
            <a:r>
              <a:rPr lang="en-CA" sz="2400" dirty="0"/>
              <a:t> </a:t>
            </a:r>
            <a:endParaRPr lang="en-CA" sz="2800" dirty="0"/>
          </a:p>
          <a:p>
            <a:r>
              <a:rPr lang="en-US" sz="2800" dirty="0"/>
              <a:t>Slicer uses version 1.9.2</a:t>
            </a:r>
          </a:p>
          <a:p>
            <a:r>
              <a:rPr lang="en-US" sz="2800" dirty="0"/>
              <a:t>Features: fundamental package for scientific computing with Python (arrays, lin. alg., Fourier, etc.)</a:t>
            </a:r>
          </a:p>
          <a:p>
            <a:r>
              <a:rPr lang="en-US" sz="2800" dirty="0"/>
              <a:t>Reference (bible):</a:t>
            </a:r>
            <a:br>
              <a:rPr lang="en-US" sz="2800" dirty="0"/>
            </a:br>
            <a:r>
              <a:rPr lang="en-US" sz="2400" dirty="0">
                <a:hlinkClick r:id="rId4"/>
              </a:rPr>
              <a:t>http://docs.scipy.org/doc/numpy/reference</a:t>
            </a:r>
            <a:r>
              <a:rPr lang="en-US" sz="2400"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NumPy</a:t>
            </a:r>
            <a:endParaRPr lang="en-CA" b="1" dirty="0">
              <a:solidFill>
                <a:schemeClr val="tx2"/>
              </a:solidFill>
            </a:endParaRPr>
          </a:p>
        </p:txBody>
      </p:sp>
    </p:spTree>
    <p:extLst>
      <p:ext uri="{BB962C8B-B14F-4D97-AF65-F5344CB8AC3E}">
        <p14:creationId xmlns:p14="http://schemas.microsoft.com/office/powerpoint/2010/main" val="220646181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Features: Slicer data management and processing pipeline</a:t>
            </a:r>
            <a:endParaRPr lang="en-CA" sz="2800" dirty="0"/>
          </a:p>
          <a:p>
            <a:r>
              <a:rPr lang="en-CA" sz="2800" dirty="0"/>
              <a:t>Slicer developers manual: </a:t>
            </a:r>
            <a:r>
              <a:rPr lang="en-CA" sz="2400" dirty="0">
                <a:hlinkClick r:id="rId3"/>
              </a:rPr>
              <a:t>http://www.slicer.org/slicerWiki/index.php/Documentation/Nightly/Developers</a:t>
            </a:r>
            <a:r>
              <a:rPr lang="en-CA" sz="2400" dirty="0"/>
              <a:t> </a:t>
            </a:r>
            <a:endParaRPr lang="en-CA" sz="2800" dirty="0"/>
          </a:p>
          <a:p>
            <a:r>
              <a:rPr lang="en-US" sz="2800" dirty="0"/>
              <a:t>Class list (bible):</a:t>
            </a:r>
            <a:br>
              <a:rPr lang="en-US" sz="2800" dirty="0"/>
            </a:br>
            <a:r>
              <a:rPr lang="en-US" sz="2400" dirty="0">
                <a:hlinkClick r:id="rId4"/>
              </a:rPr>
              <a:t>http://www.slicer.org/doc/html/classes.html</a:t>
            </a:r>
            <a:r>
              <a:rPr lang="en-US" sz="2400" dirty="0"/>
              <a:t> </a:t>
            </a:r>
            <a:endParaRPr lang="en-US" sz="2800" dirty="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(Slicer API)</a:t>
            </a:r>
          </a:p>
        </p:txBody>
      </p:sp>
    </p:spTree>
    <p:extLst>
      <p:ext uri="{BB962C8B-B14F-4D97-AF65-F5344CB8AC3E}">
        <p14:creationId xmlns:p14="http://schemas.microsoft.com/office/powerpoint/2010/main" val="2633250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5409</Words>
  <Application>Microsoft Office PowerPoint</Application>
  <PresentationFormat>On-screen Show (4:3)</PresentationFormat>
  <Paragraphs>838</Paragraphs>
  <Slides>67</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784</cp:revision>
  <cp:lastPrinted>2013-02-02T23:26:38Z</cp:lastPrinted>
  <dcterms:created xsi:type="dcterms:W3CDTF">2010-01-28T18:12:58Z</dcterms:created>
  <dcterms:modified xsi:type="dcterms:W3CDTF">2021-06-18T13:36:17Z</dcterms:modified>
</cp:coreProperties>
</file>